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1" r:id="rId3"/>
    <p:sldId id="258" r:id="rId4"/>
    <p:sldId id="257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67" r:id="rId17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ambria Math" panose="02040503050406030204" pitchFamily="18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98" autoAdjust="0"/>
    <p:restoredTop sz="94660"/>
  </p:normalViewPr>
  <p:slideViewPr>
    <p:cSldViewPr snapToGrid="0">
      <p:cViewPr varScale="1">
        <p:scale>
          <a:sx n="86" d="100"/>
          <a:sy n="86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5.png>
</file>

<file path=ppt/media/image16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1F64F-9C75-430B-99DC-801EF415A0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597293-81CC-492B-BBA5-9410BDDF3D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ADEA7-4F99-4C34-B70A-A67219AD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C7B13-5E8E-4EDD-884E-CD428E853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40403-0DBE-415A-BEDC-94AD8D967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0960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FCF70-9646-4D04-AAE5-8BDA16AD9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530CEE-7D41-4C2E-90E5-70CE04658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DA92E-8EDA-4B97-9506-E7E669D45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B84B2-F39B-4E54-BEA5-B8E833F62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6E009-D9E1-41CB-862D-331C1E7AE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5657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73651F-8BAD-42E6-8048-39BAE0BE7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F68B25-E532-4DE2-BB13-1D217B136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EE44D-4070-45CD-B585-BF6123AA9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7CE75-333D-477B-B94B-50BA71084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898CE-AF07-48DC-B301-B1D906CF5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4968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C8BEE-6C40-47EE-BEAA-404D3370A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A8346-1303-4D5D-894C-D562C3699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A10FB-6BFB-4E7C-AF52-1F4F995EC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B38AB-C20C-4D9E-94E5-08552D9A0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96E94-7D43-4A5D-8BFA-2130B781A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5325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80D4-5646-45B0-90CE-43E1FE830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976C7-19DE-49D0-BAFD-B53A4C454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EE0E0-CF12-41C6-B4C0-985D3E870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7A28A-928F-4B24-8D4D-285657D03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42A1D-E24C-4187-9B95-0BB2DBA6D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9146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B7092-72FE-4D79-932C-B3BADA8BA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D8CA8-5820-4744-89B2-319FE8791E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62BDEC-762F-4BF6-9B35-41AC63CDB4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BE2D9F-3069-4BDB-B96A-E7E857D30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561AE8-C82A-491B-921B-0D7D8B9A4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E627B-E1D9-42A1-8B2C-C2711B3A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3836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F6898-88E1-461D-8976-427B06BCE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123C6-4382-45F2-9D42-234642531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95B4A9-4437-48D0-9FD0-BCD9998B81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95626F-3055-4DD0-B3F2-8C72CE0AEF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414D3F-004D-4AFA-8F76-F816ABF563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E68426-B0AE-4CD4-AF54-6FC7A0C9C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223565-3F21-4B07-8F15-800B33DB6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AC6684-B7D1-43EE-A155-90BBBB692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04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B687B-1CF3-4090-84E3-D27A6D55A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DC1D7F-6560-4DEE-9E61-88849D56A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BA020D-1715-4BD1-B93A-8AAC8F665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19D24-4EA1-40E0-A465-76FD72819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5778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E2B858-D1B3-471A-BB1D-7830E5785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CA7329-65DC-4CDA-9DA7-2FDA0800E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7CB3C5-4213-41AE-A130-BAABE035A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92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19650-5957-41E6-BA94-5B67BA664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77C44-1F33-4926-999A-9BECDBD41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7CBE2E-8DB3-4371-A069-110B133BD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74847-2506-4EE2-97D6-196E41FB4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E05760-F215-47D0-AA69-87ED96DA0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A8C62D-8953-45DC-BCD9-0D24298BC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9617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549D-5673-4C59-A08C-424A0E88C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345C54-BBC7-4119-B7ED-E8B61509ED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E07E1D-7332-4150-9431-2B70FC7BEA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52679E-C01D-4977-A772-268A9F725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9C1E4-A1BD-4989-B632-EDB7256FD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101A1-3046-4C69-A260-AF154A750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87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270F5A-7847-4BEC-A06B-094EC7683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D8E0E-D3A9-4AA9-A350-E78A4D771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A0208-B3C9-41F7-875E-859085BC2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8D3E7-799B-4C77-B109-559538B4BE8B}" type="datetimeFigureOut">
              <a:rPr lang="en-GB" smtClean="0"/>
              <a:t>15/02/2021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BD064-B3E6-4BDA-BAE6-6FF84C8FF2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E8825-5BDA-4A51-9E98-5C1621A40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E36CE-0850-4784-A3DF-BB9CFDDAF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188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33.png"/><Relationship Id="rId7" Type="http://schemas.openxmlformats.org/officeDocument/2006/relationships/image" Target="../media/image49.png"/><Relationship Id="rId12" Type="http://schemas.openxmlformats.org/officeDocument/2006/relationships/image" Target="../media/image5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11" Type="http://schemas.openxmlformats.org/officeDocument/2006/relationships/image" Target="../media/image53.png"/><Relationship Id="rId5" Type="http://schemas.openxmlformats.org/officeDocument/2006/relationships/image" Target="../media/image47.png"/><Relationship Id="rId10" Type="http://schemas.openxmlformats.org/officeDocument/2006/relationships/image" Target="../media/image52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C791D-2D6C-4AF7-BF64-C74B440C1F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25625"/>
            <a:ext cx="4927107" cy="1890943"/>
          </a:xfrm>
        </p:spPr>
        <p:txBody>
          <a:bodyPr>
            <a:normAutofit/>
          </a:bodyPr>
          <a:lstStyle/>
          <a:p>
            <a:r>
              <a:rPr lang="en-GB" dirty="0"/>
              <a:t>Lecture 4;</a:t>
            </a:r>
            <a:br>
              <a:rPr lang="en-GB" dirty="0"/>
            </a:br>
            <a:r>
              <a:rPr lang="en-GB" dirty="0"/>
              <a:t>Matrix models</a:t>
            </a:r>
          </a:p>
        </p:txBody>
      </p:sp>
      <p:pic>
        <p:nvPicPr>
          <p:cNvPr id="7" name="Picture 6" descr="A picture containing sky, outdoor, nature, mountain&#10;&#10;Description automatically generated">
            <a:extLst>
              <a:ext uri="{FF2B5EF4-FFF2-40B4-BE49-F238E27FC236}">
                <a16:creationId xmlns:a16="http://schemas.microsoft.com/office/drawing/2014/main" id="{47A808D3-EA1B-4FAA-BD03-16A448521F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864" y="765699"/>
            <a:ext cx="7102136" cy="5326602"/>
          </a:xfrm>
          <a:prstGeom prst="rect">
            <a:avLst/>
          </a:prstGeom>
        </p:spPr>
      </p:pic>
      <p:sp>
        <p:nvSpPr>
          <p:cNvPr id="8" name="Google Shape;57;p13">
            <a:extLst>
              <a:ext uri="{FF2B5EF4-FFF2-40B4-BE49-F238E27FC236}">
                <a16:creationId xmlns:a16="http://schemas.microsoft.com/office/drawing/2014/main" id="{3BB84390-B3FD-4AC2-ACBC-BD371923BAD3}"/>
              </a:ext>
            </a:extLst>
          </p:cNvPr>
          <p:cNvSpPr/>
          <p:nvPr/>
        </p:nvSpPr>
        <p:spPr>
          <a:xfrm>
            <a:off x="715136" y="2716568"/>
            <a:ext cx="3496833" cy="140300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9" name="Google Shape;55;p13">
            <a:extLst>
              <a:ext uri="{FF2B5EF4-FFF2-40B4-BE49-F238E27FC236}">
                <a16:creationId xmlns:a16="http://schemas.microsoft.com/office/drawing/2014/main" id="{0A88770A-757B-4576-8AF6-FDB3C3A914B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77150" y="3169328"/>
            <a:ext cx="4172803" cy="312493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514350" indent="-514350" algn="l">
              <a:spcBef>
                <a:spcPts val="0"/>
              </a:spcBef>
              <a:buFont typeface="+mj-lt"/>
              <a:buAutoNum type="romanUcPeriod"/>
            </a:pPr>
            <a:r>
              <a:rPr lang="en-GB" sz="2800" dirty="0"/>
              <a:t>Becoming a prophet</a:t>
            </a:r>
          </a:p>
          <a:p>
            <a:pPr marL="514350" indent="-514350" algn="l">
              <a:spcBef>
                <a:spcPts val="0"/>
              </a:spcBef>
              <a:buFont typeface="+mj-lt"/>
              <a:buAutoNum type="romanUcPeriod"/>
            </a:pPr>
            <a:r>
              <a:rPr lang="en-GB" sz="2800" dirty="0"/>
              <a:t>Age based matrix models</a:t>
            </a:r>
          </a:p>
          <a:p>
            <a:pPr marL="514350" indent="-514350" algn="l">
              <a:spcBef>
                <a:spcPts val="0"/>
              </a:spcBef>
              <a:buFont typeface="+mj-lt"/>
              <a:buAutoNum type="romanUcPeriod"/>
            </a:pPr>
            <a:r>
              <a:rPr lang="en-GB" sz="2800" dirty="0"/>
              <a:t>Stage based matrix models</a:t>
            </a:r>
          </a:p>
          <a:p>
            <a:pPr marL="514350" indent="-514350" algn="l">
              <a:spcBef>
                <a:spcPts val="0"/>
              </a:spcBef>
              <a:buFont typeface="+mj-lt"/>
              <a:buAutoNum type="romanUcPeriod"/>
            </a:pPr>
            <a:r>
              <a:rPr lang="en-GB" sz="2800" dirty="0"/>
              <a:t>Overview of R</a:t>
            </a:r>
          </a:p>
        </p:txBody>
      </p:sp>
    </p:spTree>
    <p:extLst>
      <p:ext uri="{BB962C8B-B14F-4D97-AF65-F5344CB8AC3E}">
        <p14:creationId xmlns:p14="http://schemas.microsoft.com/office/powerpoint/2010/main" val="204485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1E1D5FF-6A28-4614-858A-D345DE7AAEA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DIY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60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4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GB" sz="4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GB" sz="4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1E1D5FF-6A28-4614-858A-D345DE7AAE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  <a:blipFill>
                <a:blip r:embed="rId2"/>
                <a:stretch>
                  <a:fillRect b="-41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0B37E-28FE-4D2B-8A67-99F2CB2D08F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4297997"/>
                <a:ext cx="10515600" cy="2560003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dirty="0"/>
                  <a:t>Where;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GB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GB" sz="2800" i="1" dirty="0">
                    <a:effectLst/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sz="2800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is the population size next year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sz="2800" dirty="0">
                    <a:effectLst/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sz="2800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is the current population size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en-GB" dirty="0"/>
                  <a:t> is the </a:t>
                </a:r>
                <a:r>
                  <a:rPr lang="en-GB" i="1" dirty="0"/>
                  <a:t>per capita </a:t>
                </a:r>
                <a:r>
                  <a:rPr lang="en-GB" dirty="0"/>
                  <a:t>birth rate (i.e. probability for an animal to have a babies),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28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d</m:t>
                    </m:r>
                  </m:oMath>
                </a14:m>
                <a:r>
                  <a:rPr lang="en-GB" dirty="0"/>
                  <a:t> is the </a:t>
                </a:r>
                <a:r>
                  <a:rPr lang="en-GB" i="1" dirty="0"/>
                  <a:t>per capita</a:t>
                </a:r>
                <a:r>
                  <a:rPr lang="en-GB" dirty="0"/>
                  <a:t> death rate (i.e. probability for an animal to die)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0B37E-28FE-4D2B-8A67-99F2CB2D08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4297997"/>
                <a:ext cx="10515600" cy="2560003"/>
              </a:xfrm>
              <a:blipFill>
                <a:blip r:embed="rId3"/>
                <a:stretch>
                  <a:fillRect l="-1043" t="-35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274C9120-8DEF-4581-AF53-5C36160E9431}"/>
              </a:ext>
            </a:extLst>
          </p:cNvPr>
          <p:cNvSpPr/>
          <p:nvPr/>
        </p:nvSpPr>
        <p:spPr>
          <a:xfrm>
            <a:off x="4695902" y="113262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/>
              <p:nvPr/>
            </p:nvSpPr>
            <p:spPr>
              <a:xfrm>
                <a:off x="2611234" y="1521229"/>
                <a:ext cx="679196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4800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GB" sz="4800" i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1234" y="1521229"/>
                <a:ext cx="6791960" cy="83099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6414F2-73B4-4147-BBFF-D68A366C29E2}"/>
                  </a:ext>
                </a:extLst>
              </p:cNvPr>
              <p:cNvSpPr txBox="1"/>
              <p:nvPr/>
            </p:nvSpPr>
            <p:spPr>
              <a:xfrm>
                <a:off x="2665189" y="2458191"/>
                <a:ext cx="6861622" cy="20621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3200" dirty="0"/>
                  <a:t>What is our population size next year, if;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32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=120</m:t>
                      </m:r>
                    </m:oMath>
                  </m:oMathPara>
                </a14:m>
                <a:endParaRPr lang="en-GB" sz="3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𝑏</m:t>
                      </m:r>
                      <m:r>
                        <a:rPr lang="en-GB" sz="32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=0.23</m:t>
                      </m:r>
                    </m:oMath>
                  </m:oMathPara>
                </a14:m>
                <a:endParaRPr lang="en-GB" sz="3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32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d</m:t>
                      </m:r>
                      <m:r>
                        <a:rPr lang="en-GB" sz="3200" b="0" i="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=0.18</m:t>
                      </m:r>
                    </m:oMath>
                  </m:oMathPara>
                </a14:m>
                <a:endParaRPr lang="en-GB" sz="32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6414F2-73B4-4147-BBFF-D68A366C29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5189" y="2458191"/>
                <a:ext cx="6861622" cy="2062103"/>
              </a:xfrm>
              <a:prstGeom prst="rect">
                <a:avLst/>
              </a:prstGeom>
              <a:blipFill>
                <a:blip r:embed="rId5"/>
                <a:stretch>
                  <a:fillRect l="-2220" t="-3835" r="-12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1A30871-8D24-4FE9-B1AB-0DB1125AB228}"/>
                  </a:ext>
                </a:extLst>
              </p:cNvPr>
              <p:cNvSpPr txBox="1"/>
              <p:nvPr/>
            </p:nvSpPr>
            <p:spPr>
              <a:xfrm>
                <a:off x="8108185" y="3386868"/>
                <a:ext cx="2837252" cy="707886"/>
              </a:xfrm>
              <a:prstGeom prst="rect">
                <a:avLst/>
              </a:prstGeom>
              <a:noFill/>
              <a:ln w="28575">
                <a:solidFill>
                  <a:srgbClr val="7030A0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0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0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4000" i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0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4000" b="0" i="0" smtClean="0">
                          <a:latin typeface="Cambria Math" panose="02040503050406030204" pitchFamily="18" charset="0"/>
                        </a:rPr>
                        <m:t>126</m:t>
                      </m:r>
                    </m:oMath>
                  </m:oMathPara>
                </a14:m>
                <a:endParaRPr lang="en-GB" sz="4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1A30871-8D24-4FE9-B1AB-0DB1125AB2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8185" y="3386868"/>
                <a:ext cx="2837252" cy="70788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7568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D5FF-6A28-4614-858A-D345DE7AA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about the population size in 10 years?</a:t>
            </a:r>
          </a:p>
        </p:txBody>
      </p:sp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274C9120-8DEF-4581-AF53-5C36160E9431}"/>
              </a:ext>
            </a:extLst>
          </p:cNvPr>
          <p:cNvSpPr/>
          <p:nvPr/>
        </p:nvSpPr>
        <p:spPr>
          <a:xfrm>
            <a:off x="4695902" y="113262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/>
              <p:nvPr/>
            </p:nvSpPr>
            <p:spPr>
              <a:xfrm>
                <a:off x="2611234" y="2572789"/>
                <a:ext cx="679196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4800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GB" sz="4800" i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1234" y="2572789"/>
                <a:ext cx="6791960" cy="83099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648C682A-B73D-4EC4-8AC3-DBDEF68EE9A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9080" y="4307840"/>
                <a:ext cx="10515600" cy="161544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dirty="0"/>
                  <a:t>We could just repeat this equation 10 times, constantly updating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/>
                  <a:t> </a:t>
                </a:r>
              </a:p>
              <a:p>
                <a:r>
                  <a:rPr lang="en-GB" dirty="0"/>
                  <a:t>Let’s make life easier for ourselves</a:t>
                </a:r>
              </a:p>
              <a:p>
                <a:pPr lvl="1"/>
                <a:r>
                  <a:rPr lang="en-GB" dirty="0"/>
                  <a:t>Step 1; calculate the </a:t>
                </a:r>
                <a:r>
                  <a:rPr lang="en-GB" i="1" dirty="0"/>
                  <a:t>per capita net growth rate</a:t>
                </a:r>
                <a:r>
                  <a:rPr lang="en-GB" dirty="0"/>
                  <a:t> </a:t>
                </a:r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648C682A-B73D-4EC4-8AC3-DBDEF68EE9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080" y="4307840"/>
                <a:ext cx="10515600" cy="1615440"/>
              </a:xfrm>
              <a:prstGeom prst="rect">
                <a:avLst/>
              </a:prstGeom>
              <a:blipFill>
                <a:blip r:embed="rId3"/>
                <a:stretch>
                  <a:fillRect l="-1043" t="-64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238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D5FF-6A28-4614-858A-D345DE7AA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i="1" dirty="0"/>
              <a:t>Per capita net growth rate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0B37E-28FE-4D2B-8A67-99F2CB2D08F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4297997"/>
                <a:ext cx="12192000" cy="256000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Where;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GB" sz="2800" i="1" dirty="0">
                    <a:effectLst/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sz="2800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is the</a:t>
                </a:r>
                <a:r>
                  <a:rPr lang="en-GB" sz="2800" i="1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i="1" dirty="0"/>
                  <a:t>per capita net growth rate</a:t>
                </a:r>
                <a:r>
                  <a:rPr lang="en-GB" dirty="0"/>
                  <a:t> </a:t>
                </a:r>
                <a:endParaRPr lang="en-GB" sz="2800" i="1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en-GB" dirty="0"/>
                  <a:t> is the </a:t>
                </a:r>
                <a:r>
                  <a:rPr lang="en-GB" i="1" dirty="0"/>
                  <a:t>per capita </a:t>
                </a:r>
                <a:r>
                  <a:rPr lang="en-GB" dirty="0"/>
                  <a:t>birth rate (0.23),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28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d</m:t>
                    </m:r>
                  </m:oMath>
                </a14:m>
                <a:r>
                  <a:rPr lang="en-GB" dirty="0"/>
                  <a:t> is the </a:t>
                </a:r>
                <a:r>
                  <a:rPr lang="en-GB" i="1" dirty="0"/>
                  <a:t>per capita</a:t>
                </a:r>
                <a:r>
                  <a:rPr lang="en-GB" dirty="0"/>
                  <a:t> death rate (0.18)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0B37E-28FE-4D2B-8A67-99F2CB2D08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4297997"/>
                <a:ext cx="12192000" cy="2560003"/>
              </a:xfrm>
              <a:blipFill>
                <a:blip r:embed="rId2"/>
                <a:stretch>
                  <a:fillRect l="-1000" t="-381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274C9120-8DEF-4581-AF53-5C36160E9431}"/>
              </a:ext>
            </a:extLst>
          </p:cNvPr>
          <p:cNvSpPr/>
          <p:nvPr/>
        </p:nvSpPr>
        <p:spPr>
          <a:xfrm>
            <a:off x="4695902" y="113262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/>
              <p:nvPr/>
            </p:nvSpPr>
            <p:spPr>
              <a:xfrm>
                <a:off x="2611234" y="1521229"/>
                <a:ext cx="679196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80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GB" sz="4800" i="1" smtClean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GB" sz="480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sz="480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GB" sz="4800" b="0" i="1" smtClean="0">
                          <a:latin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lang="en-GB" sz="115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1234" y="1521229"/>
                <a:ext cx="6791960" cy="8309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4400F80-1E25-4DFD-AE9E-6FD4F359A252}"/>
                  </a:ext>
                </a:extLst>
              </p:cNvPr>
              <p:cNvSpPr txBox="1"/>
              <p:nvPr/>
            </p:nvSpPr>
            <p:spPr>
              <a:xfrm>
                <a:off x="2611234" y="2580120"/>
                <a:ext cx="679196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80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GB" sz="4800" i="1" smtClean="0">
                          <a:latin typeface="Cambria Math" panose="02040503050406030204" pitchFamily="18" charset="0"/>
                        </a:rPr>
                        <m:t> = 0.23 −0.</m:t>
                      </m:r>
                      <m:r>
                        <a:rPr lang="en-GB" sz="4800" b="0" i="1" smtClean="0">
                          <a:latin typeface="Cambria Math" panose="02040503050406030204" pitchFamily="18" charset="0"/>
                        </a:rPr>
                        <m:t>18=0.05</m:t>
                      </m:r>
                    </m:oMath>
                  </m:oMathPara>
                </a14:m>
                <a:endParaRPr lang="en-GB" sz="115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4400F80-1E25-4DFD-AE9E-6FD4F359A2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1234" y="2580120"/>
                <a:ext cx="6791960" cy="83099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9A7B29E-2728-40C5-BB1C-A7FC46372416}"/>
              </a:ext>
            </a:extLst>
          </p:cNvPr>
          <p:cNvSpPr txBox="1"/>
          <p:nvPr/>
        </p:nvSpPr>
        <p:spPr>
          <a:xfrm>
            <a:off x="2437230" y="3607257"/>
            <a:ext cx="71399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I.e. the population grows by 5% each year</a:t>
            </a:r>
          </a:p>
        </p:txBody>
      </p:sp>
    </p:spTree>
    <p:extLst>
      <p:ext uri="{BB962C8B-B14F-4D97-AF65-F5344CB8AC3E}">
        <p14:creationId xmlns:p14="http://schemas.microsoft.com/office/powerpoint/2010/main" val="290322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D5FF-6A28-4614-858A-D345DE7AA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Updating the geometric growth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0B37E-28FE-4D2B-8A67-99F2CB2D08F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4297997"/>
                <a:ext cx="12192000" cy="2560003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Where;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GB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GB" i="1" dirty="0"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is the population size next year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is the current population size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GB" sz="2800" i="1" dirty="0">
                    <a:effectLst/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sz="2800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is the</a:t>
                </a:r>
                <a:r>
                  <a:rPr lang="en-GB" sz="2800" i="1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i="1" dirty="0"/>
                  <a:t>per capita net growth rate</a:t>
                </a:r>
                <a:r>
                  <a:rPr lang="en-GB" dirty="0"/>
                  <a:t> </a:t>
                </a:r>
                <a:endParaRPr lang="en-GB" sz="2800" i="1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en-GB" dirty="0"/>
                  <a:t> is the </a:t>
                </a:r>
                <a:r>
                  <a:rPr lang="en-GB" i="1" dirty="0"/>
                  <a:t>per capita </a:t>
                </a:r>
                <a:r>
                  <a:rPr lang="en-GB" dirty="0"/>
                  <a:t>birth rate (0.23),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28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d</m:t>
                    </m:r>
                  </m:oMath>
                </a14:m>
                <a:r>
                  <a:rPr lang="en-GB" dirty="0"/>
                  <a:t> is the </a:t>
                </a:r>
                <a:r>
                  <a:rPr lang="en-GB" i="1" dirty="0"/>
                  <a:t>per capita</a:t>
                </a:r>
                <a:r>
                  <a:rPr lang="en-GB" dirty="0"/>
                  <a:t> death rate (0.18)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0B37E-28FE-4D2B-8A67-99F2CB2D08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4297997"/>
                <a:ext cx="12192000" cy="2560003"/>
              </a:xfrm>
              <a:blipFill>
                <a:blip r:embed="rId2"/>
                <a:stretch>
                  <a:fillRect l="-900" t="-5952" b="-47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274C9120-8DEF-4581-AF53-5C36160E9431}"/>
              </a:ext>
            </a:extLst>
          </p:cNvPr>
          <p:cNvSpPr/>
          <p:nvPr/>
        </p:nvSpPr>
        <p:spPr>
          <a:xfrm>
            <a:off x="4695902" y="113262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/>
              <p:nvPr/>
            </p:nvSpPr>
            <p:spPr>
              <a:xfrm>
                <a:off x="2580754" y="2486429"/>
                <a:ext cx="679196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48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4800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GB" sz="4800" i="1">
                          <a:latin typeface="Cambria Math" panose="02040503050406030204" pitchFamily="18" charset="0"/>
                        </a:rPr>
                        <m:t> ∗ </m:t>
                      </m:r>
                      <m:sSub>
                        <m:sSubPr>
                          <m:ctrlPr>
                            <a:rPr lang="en-GB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0754" y="2486429"/>
                <a:ext cx="6791960" cy="8309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7812C18-07C9-41D1-9515-C675E804C815}"/>
                  </a:ext>
                </a:extLst>
              </p:cNvPr>
              <p:cNvSpPr txBox="1"/>
              <p:nvPr/>
            </p:nvSpPr>
            <p:spPr>
              <a:xfrm>
                <a:off x="3215526" y="1499625"/>
                <a:ext cx="679196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4800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GB" sz="4800" i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7812C18-07C9-41D1-9515-C675E804C8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5526" y="1499625"/>
                <a:ext cx="6791960" cy="83099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99983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D5FF-6A28-4614-858A-D345DE7AA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Geometric growth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0B37E-28FE-4D2B-8A67-99F2CB2D08F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4724400"/>
                <a:ext cx="12192000" cy="21336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Where;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GB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GB" i="1" dirty="0"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is the population size next year (120)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is the current population size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GB" sz="2800" i="1" dirty="0">
                    <a:effectLst/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sz="2800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is the</a:t>
                </a:r>
                <a:r>
                  <a:rPr lang="en-GB" sz="2800" i="1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i="1" dirty="0"/>
                  <a:t>per capita net growth rate </a:t>
                </a:r>
                <a:r>
                  <a:rPr lang="en-GB" dirty="0"/>
                  <a:t>(0.05)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0B37E-28FE-4D2B-8A67-99F2CB2D08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4724400"/>
                <a:ext cx="12192000" cy="2133600"/>
              </a:xfrm>
              <a:blipFill>
                <a:blip r:embed="rId2"/>
                <a:stretch>
                  <a:fillRect l="-1000" t="-4571" b="-25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274C9120-8DEF-4581-AF53-5C36160E9431}"/>
              </a:ext>
            </a:extLst>
          </p:cNvPr>
          <p:cNvSpPr/>
          <p:nvPr/>
        </p:nvSpPr>
        <p:spPr>
          <a:xfrm>
            <a:off x="4695902" y="113262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/>
              <p:nvPr/>
            </p:nvSpPr>
            <p:spPr>
              <a:xfrm>
                <a:off x="1259954" y="1521229"/>
                <a:ext cx="679196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48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4800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GB" sz="4800" i="1">
                          <a:latin typeface="Cambria Math" panose="02040503050406030204" pitchFamily="18" charset="0"/>
                        </a:rPr>
                        <m:t> ∗ </m:t>
                      </m:r>
                      <m:sSub>
                        <m:sSubPr>
                          <m:ctrlPr>
                            <a:rPr lang="en-GB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954" y="1521229"/>
                <a:ext cx="6791960" cy="8309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4400F80-1E25-4DFD-AE9E-6FD4F359A252}"/>
                  </a:ext>
                </a:extLst>
              </p:cNvPr>
              <p:cNvSpPr txBox="1"/>
              <p:nvPr/>
            </p:nvSpPr>
            <p:spPr>
              <a:xfrm>
                <a:off x="1259954" y="2405409"/>
                <a:ext cx="679196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GB" sz="4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en-GB" sz="4800" i="1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4400F80-1E25-4DFD-AE9E-6FD4F359A2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954" y="2405409"/>
                <a:ext cx="6791960" cy="83099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162AD8F-D516-4D17-A472-2DDF3D0D84BE}"/>
                  </a:ext>
                </a:extLst>
              </p:cNvPr>
              <p:cNvSpPr txBox="1"/>
              <p:nvPr/>
            </p:nvSpPr>
            <p:spPr>
              <a:xfrm>
                <a:off x="1948180" y="1521229"/>
                <a:ext cx="864870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4800" b="0" i="1" smtClean="0">
                          <a:latin typeface="Cambria Math" panose="02040503050406030204" pitchFamily="18" charset="0"/>
                        </a:rPr>
                        <m:t>120</m:t>
                      </m:r>
                      <m:r>
                        <a:rPr lang="en-GB" sz="48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4800" b="0" i="1" smtClean="0">
                          <a:latin typeface="Cambria Math" panose="02040503050406030204" pitchFamily="18" charset="0"/>
                        </a:rPr>
                        <m:t>0.05</m:t>
                      </m:r>
                      <m:r>
                        <a:rPr lang="en-GB" sz="4800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GB" sz="4800" b="0" i="1" smtClean="0">
                          <a:latin typeface="Cambria Math" panose="02040503050406030204" pitchFamily="18" charset="0"/>
                        </a:rPr>
                        <m:t>120=126</m:t>
                      </m:r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162AD8F-D516-4D17-A472-2DDF3D0D84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8180" y="1521229"/>
                <a:ext cx="8648700" cy="830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11CFBF1-B255-4F09-8E56-F3C49231CDB0}"/>
                  </a:ext>
                </a:extLst>
              </p:cNvPr>
              <p:cNvSpPr txBox="1"/>
              <p:nvPr/>
            </p:nvSpPr>
            <p:spPr>
              <a:xfrm>
                <a:off x="1686674" y="2405409"/>
                <a:ext cx="8889886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GB" sz="4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n-GB" sz="4800" b="0" i="1" smtClean="0">
                              <a:latin typeface="Cambria Math" panose="02040503050406030204" pitchFamily="18" charset="0"/>
                            </a:rPr>
                            <m:t>0.05</m:t>
                          </m:r>
                        </m:e>
                      </m:d>
                      <m:r>
                        <a:rPr lang="en-GB" sz="48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sz="4800" b="0" i="1" smtClean="0">
                          <a:latin typeface="Cambria Math" panose="02040503050406030204" pitchFamily="18" charset="0"/>
                        </a:rPr>
                        <m:t>120=126</m:t>
                      </m:r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11CFBF1-B255-4F09-8E56-F3C49231CD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6674" y="2405409"/>
                <a:ext cx="8889886" cy="8309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40616428-AAEB-46D5-9E5B-EA786212F5F1}"/>
              </a:ext>
            </a:extLst>
          </p:cNvPr>
          <p:cNvSpPr/>
          <p:nvPr/>
        </p:nvSpPr>
        <p:spPr>
          <a:xfrm>
            <a:off x="8829040" y="1521229"/>
            <a:ext cx="1747520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53285E-8684-4170-AB2A-BA409C4AE7EB}"/>
              </a:ext>
            </a:extLst>
          </p:cNvPr>
          <p:cNvSpPr/>
          <p:nvPr/>
        </p:nvSpPr>
        <p:spPr>
          <a:xfrm>
            <a:off x="8478634" y="2368017"/>
            <a:ext cx="1747520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6C3463C-4159-4925-AD71-CCD992A770FE}"/>
              </a:ext>
            </a:extLst>
          </p:cNvPr>
          <p:cNvGrpSpPr/>
          <p:nvPr/>
        </p:nvGrpSpPr>
        <p:grpSpPr>
          <a:xfrm>
            <a:off x="4186034" y="3433468"/>
            <a:ext cx="6410846" cy="1384995"/>
            <a:chOff x="4186034" y="3433468"/>
            <a:chExt cx="6410846" cy="138499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FCE7984-355F-4A74-B995-FC29F51C4856}"/>
                    </a:ext>
                  </a:extLst>
                </p:cNvPr>
                <p:cNvSpPr txBox="1"/>
                <p:nvPr/>
              </p:nvSpPr>
              <p:spPr>
                <a:xfrm>
                  <a:off x="4186034" y="3710467"/>
                  <a:ext cx="2956446" cy="830997"/>
                </a:xfrm>
                <a:prstGeom prst="rect">
                  <a:avLst/>
                </a:prstGeom>
                <a:noFill/>
                <a:ln w="28575">
                  <a:solidFill>
                    <a:srgbClr val="7030A0"/>
                  </a:solidFill>
                </a:ln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GB" sz="4800" smtClean="0">
                            <a:latin typeface="Cambria Math" panose="02040503050406030204" pitchFamily="18" charset="0"/>
                          </a:rPr>
                          <m:t>λ</m:t>
                        </m:r>
                        <m:r>
                          <a:rPr lang="en-GB" sz="4800" i="0">
                            <a:latin typeface="Cambria Math" panose="02040503050406030204" pitchFamily="18" charset="0"/>
                          </a:rPr>
                          <m:t>= 1+</m:t>
                        </m:r>
                        <m:r>
                          <a:rPr lang="en-GB" sz="4800" i="1">
                            <a:latin typeface="Cambria Math" panose="02040503050406030204" pitchFamily="18" charset="0"/>
                          </a:rPr>
                          <m:t>𝑅</m:t>
                        </m:r>
                      </m:oMath>
                    </m:oMathPara>
                  </a14:m>
                  <a:endParaRPr lang="en-GB" sz="4800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FCE7984-355F-4A74-B995-FC29F51C485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86034" y="3710467"/>
                  <a:ext cx="2956446" cy="830997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 w="28575">
                  <a:solidFill>
                    <a:srgbClr val="7030A0"/>
                  </a:solidFill>
                </a:ln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1FA3AF-6627-47DE-99F8-964F0074E73D}"/>
                </a:ext>
              </a:extLst>
            </p:cNvPr>
            <p:cNvSpPr txBox="1"/>
            <p:nvPr/>
          </p:nvSpPr>
          <p:spPr>
            <a:xfrm>
              <a:off x="8194154" y="3433468"/>
              <a:ext cx="2402726" cy="1384995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The geometric population growth rate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0F6B7EEA-95CA-4D6C-8D18-3B171B043379}"/>
                </a:ext>
              </a:extLst>
            </p:cNvPr>
            <p:cNvCxnSpPr>
              <a:stCxn id="14" idx="1"/>
              <a:endCxn id="13" idx="3"/>
            </p:cNvCxnSpPr>
            <p:nvPr/>
          </p:nvCxnSpPr>
          <p:spPr>
            <a:xfrm flipH="1">
              <a:off x="7142480" y="4125966"/>
              <a:ext cx="1051674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585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  <p:bldP spid="7" grpId="1"/>
      <p:bldP spid="10" grpId="0"/>
      <p:bldP spid="11" grpId="0"/>
      <p:bldP spid="4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911F1CDA-40E9-4F9C-9D6C-EC7A7545E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215" y="1370914"/>
            <a:ext cx="8463570" cy="528973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8752780-D5AF-41A0-83C2-DC68FAB81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4215" y="1369150"/>
            <a:ext cx="8463570" cy="52897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A9EAFE-22F4-4718-90A8-A935D9458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about the population size in 10 years?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F063BC-19F7-4739-8F67-AE76B4EA8B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97947" y="3133811"/>
                <a:ext cx="4644873" cy="881969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6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6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6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6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GB" sz="6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60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λ</m:t>
                          </m:r>
                        </m:e>
                        <m:sup>
                          <m:r>
                            <a:rPr lang="en-GB" sz="6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GB" sz="6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6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6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6000" b="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GB" sz="6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F063BC-19F7-4739-8F67-AE76B4EA8B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97947" y="3133811"/>
                <a:ext cx="4644873" cy="881969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AD085732-5825-4F60-92C8-C5FA963C0F3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87980" y="2085763"/>
                <a:ext cx="3208020" cy="74485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GB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4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GB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𝐵</m:t>
                      </m:r>
                      <m:r>
                        <a:rPr lang="en-GB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n-GB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𝐷</m:t>
                      </m:r>
                    </m:oMath>
                  </m:oMathPara>
                </a14:m>
                <a:endParaRPr lang="en-GB" sz="4000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AD085732-5825-4F60-92C8-C5FA963C0F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7980" y="2085763"/>
                <a:ext cx="3208020" cy="74485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51E28F2-6C70-4F59-B501-AC3F9C6E81A1}"/>
                  </a:ext>
                </a:extLst>
              </p:cNvPr>
              <p:cNvSpPr txBox="1"/>
              <p:nvPr/>
            </p:nvSpPr>
            <p:spPr>
              <a:xfrm>
                <a:off x="2906268" y="2884809"/>
                <a:ext cx="444500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2800" i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28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28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sz="2800" i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2800" i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GB" sz="2800" i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𝑁𝑡</m:t>
                      </m:r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51E28F2-6C70-4F59-B501-AC3F9C6E81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6268" y="2884809"/>
                <a:ext cx="4445000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042B806-D0C6-4329-9D65-7A3F94B31C49}"/>
                  </a:ext>
                </a:extLst>
              </p:cNvPr>
              <p:cNvSpPr txBox="1"/>
              <p:nvPr/>
            </p:nvSpPr>
            <p:spPr>
              <a:xfrm>
                <a:off x="2875788" y="3612098"/>
                <a:ext cx="404876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2800" i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28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2800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GB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GB" sz="28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GB" sz="2800" i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042B806-D0C6-4329-9D65-7A3F94B31C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5788" y="3612098"/>
                <a:ext cx="4048760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AEFC89F-97A5-44B7-8CF9-CC5CD4E2ACC8}"/>
                  </a:ext>
                </a:extLst>
              </p:cNvPr>
              <p:cNvSpPr txBox="1"/>
              <p:nvPr/>
            </p:nvSpPr>
            <p:spPr>
              <a:xfrm>
                <a:off x="7245210" y="3934668"/>
                <a:ext cx="204204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 − 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en-GB" sz="6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AEFC89F-97A5-44B7-8CF9-CC5CD4E2AC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5210" y="3934668"/>
                <a:ext cx="2042046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3F5AE34-C8BF-4D79-993F-9D9DF3BEE26C}"/>
                  </a:ext>
                </a:extLst>
              </p:cNvPr>
              <p:cNvSpPr txBox="1"/>
              <p:nvPr/>
            </p:nvSpPr>
            <p:spPr>
              <a:xfrm>
                <a:off x="2912364" y="4393990"/>
                <a:ext cx="3383902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28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28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 ∗ </m:t>
                      </m:r>
                      <m:sSub>
                        <m:sSubPr>
                          <m:ctrlPr>
                            <a:rPr lang="en-GB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3F5AE34-C8BF-4D79-993F-9D9DF3BEE2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12364" y="4393990"/>
                <a:ext cx="3383902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749DC31-178E-4A93-B097-D11B5971C45C}"/>
                  </a:ext>
                </a:extLst>
              </p:cNvPr>
              <p:cNvSpPr txBox="1"/>
              <p:nvPr/>
            </p:nvSpPr>
            <p:spPr>
              <a:xfrm>
                <a:off x="7245210" y="4662464"/>
                <a:ext cx="1798206" cy="523220"/>
              </a:xfrm>
              <a:prstGeom prst="rect">
                <a:avLst/>
              </a:prstGeom>
              <a:noFill/>
              <a:ln w="28575">
                <a:solidFill>
                  <a:schemeClr val="bg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2800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en-GB" sz="2800" i="0">
                          <a:latin typeface="Cambria Math" panose="02040503050406030204" pitchFamily="18" charset="0"/>
                        </a:rPr>
                        <m:t>= 1+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749DC31-178E-4A93-B097-D11B5971C4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5210" y="4662464"/>
                <a:ext cx="1798206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 w="28575"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Google Shape;57;p13">
            <a:extLst>
              <a:ext uri="{FF2B5EF4-FFF2-40B4-BE49-F238E27FC236}">
                <a16:creationId xmlns:a16="http://schemas.microsoft.com/office/drawing/2014/main" id="{35F5F97D-75C0-4A47-A627-1EEB68D0E0A1}"/>
              </a:ext>
            </a:extLst>
          </p:cNvPr>
          <p:cNvSpPr/>
          <p:nvPr/>
        </p:nvSpPr>
        <p:spPr>
          <a:xfrm>
            <a:off x="4695902" y="113262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D1870B0-6A1F-408B-B5E2-DF0AA22FDC29}"/>
              </a:ext>
            </a:extLst>
          </p:cNvPr>
          <p:cNvGrpSpPr/>
          <p:nvPr/>
        </p:nvGrpSpPr>
        <p:grpSpPr>
          <a:xfrm>
            <a:off x="2887980" y="2176040"/>
            <a:ext cx="9047169" cy="3549331"/>
            <a:chOff x="2887980" y="2176040"/>
            <a:chExt cx="9047169" cy="354933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E64AEF2-A672-430C-BA86-1C3828D788C7}"/>
                </a:ext>
              </a:extLst>
            </p:cNvPr>
            <p:cNvSpPr/>
            <p:nvPr/>
          </p:nvSpPr>
          <p:spPr>
            <a:xfrm>
              <a:off x="2887980" y="2176040"/>
              <a:ext cx="6428232" cy="3549331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2E95B90-4ED3-4004-8EF6-F77DE165D58A}"/>
                </a:ext>
              </a:extLst>
            </p:cNvPr>
            <p:cNvSpPr txBox="1"/>
            <p:nvPr/>
          </p:nvSpPr>
          <p:spPr>
            <a:xfrm>
              <a:off x="9893103" y="2811283"/>
              <a:ext cx="2042046" cy="2246769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Require you redo calculation for every year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F5F4DA0-7056-4DB2-90FF-5A30F2692C88}"/>
                </a:ext>
              </a:extLst>
            </p:cNvPr>
            <p:cNvCxnSpPr>
              <a:cxnSpLocks/>
              <a:stCxn id="13" idx="1"/>
              <a:endCxn id="12" idx="3"/>
            </p:cNvCxnSpPr>
            <p:nvPr/>
          </p:nvCxnSpPr>
          <p:spPr>
            <a:xfrm flipH="1">
              <a:off x="9316212" y="3934668"/>
              <a:ext cx="576891" cy="16038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4C373D82-144F-46DF-9A0F-03F9137E611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277" y="4227523"/>
                <a:ext cx="10332212" cy="70326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400" i="1" smtClean="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4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400" b="0" i="1" smtClean="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sub>
                      </m:sSub>
                      <m:r>
                        <a:rPr lang="en-GB" sz="44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GB" sz="4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440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λ</m:t>
                          </m:r>
                        </m:e>
                        <m:sup>
                          <m:r>
                            <a:rPr lang="en-GB" sz="4400" b="0" i="1" smtClean="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sup>
                      </m:sSup>
                      <m:r>
                        <a:rPr lang="en-GB" sz="44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4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4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en-GB" sz="4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GB" sz="4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4400" i="1">
                              <a:latin typeface="Cambria Math" panose="02040503050406030204" pitchFamily="18" charset="0"/>
                            </a:rPr>
                            <m:t>1.05</m:t>
                          </m:r>
                        </m:e>
                        <m:sup>
                          <m:r>
                            <a:rPr lang="en-GB" sz="4400" i="1">
                              <a:latin typeface="Cambria Math" panose="02040503050406030204" pitchFamily="18" charset="0"/>
                            </a:rPr>
                            <m:t>10</m:t>
                          </m:r>
                        </m:sup>
                      </m:sSup>
                      <m:r>
                        <a:rPr lang="en-GB" sz="4400" i="1">
                          <a:latin typeface="Cambria Math" panose="02040503050406030204" pitchFamily="18" charset="0"/>
                        </a:rPr>
                        <m:t>∗120=195.5</m:t>
                      </m:r>
                    </m:oMath>
                  </m:oMathPara>
                </a14:m>
                <a:endParaRPr lang="en-GB" sz="44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4C373D82-144F-46DF-9A0F-03F9137E61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4277" y="4227523"/>
                <a:ext cx="10332212" cy="70326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F836410-BE53-4A8C-ACB8-B540AB9C4C0D}"/>
                  </a:ext>
                </a:extLst>
              </p:cNvPr>
              <p:cNvSpPr txBox="1"/>
              <p:nvPr/>
            </p:nvSpPr>
            <p:spPr>
              <a:xfrm>
                <a:off x="2887980" y="5073910"/>
                <a:ext cx="3408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(1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GB" sz="2800" i="1">
                          <a:latin typeface="Cambria Math" panose="02040503050406030204" pitchFamily="18" charset="0"/>
                        </a:rPr>
                        <m:t> ∗ </m:t>
                      </m:r>
                      <m:sSub>
                        <m:sSubPr>
                          <m:ctrlPr>
                            <a:rPr lang="en-GB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F836410-BE53-4A8C-ACB8-B540AB9C4C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7980" y="5073910"/>
                <a:ext cx="3408286" cy="52322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33801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/>
      <p:bldP spid="4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 animBg="1"/>
      <p:bldP spid="10" grpId="1" animBg="1"/>
      <p:bldP spid="18" grpId="0" build="p"/>
      <p:bldP spid="18" grpId="1" build="allAtOnce"/>
      <p:bldP spid="30" grpId="0"/>
      <p:bldP spid="30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909A8-241D-4809-BD58-35312488F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 err="1"/>
              <a:t>tl;dr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952BC-4D95-41C9-A7DE-E76810529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Geometric growth allows us to predict population sizes into the future</a:t>
            </a:r>
          </a:p>
          <a:p>
            <a:r>
              <a:rPr lang="en-GB" dirty="0"/>
              <a:t>Using our current understanding of the population</a:t>
            </a:r>
          </a:p>
          <a:p>
            <a:r>
              <a:rPr lang="en-GB" dirty="0"/>
              <a:t>To do so we need 3 pieces of information;</a:t>
            </a:r>
          </a:p>
          <a:p>
            <a:pPr lvl="1"/>
            <a:r>
              <a:rPr lang="en-GB" dirty="0"/>
              <a:t>Most recent population size,</a:t>
            </a:r>
          </a:p>
          <a:p>
            <a:pPr lvl="1"/>
            <a:r>
              <a:rPr lang="en-GB" dirty="0"/>
              <a:t>Birth rate,</a:t>
            </a:r>
          </a:p>
          <a:p>
            <a:pPr lvl="1"/>
            <a:r>
              <a:rPr lang="en-GB" dirty="0"/>
              <a:t>Death rate</a:t>
            </a:r>
          </a:p>
          <a:p>
            <a:r>
              <a:rPr lang="en-GB" dirty="0"/>
              <a:t>But geometric growth models have a strict assumption</a:t>
            </a:r>
          </a:p>
          <a:p>
            <a:pPr lvl="1"/>
            <a:r>
              <a:rPr lang="en-GB" dirty="0"/>
              <a:t>No age or stage structures (all individuals can breed)</a:t>
            </a:r>
          </a:p>
          <a:p>
            <a:r>
              <a:rPr lang="en-GB" dirty="0"/>
              <a:t>When we do not have all this information (e.g. as with </a:t>
            </a:r>
            <a:r>
              <a:rPr lang="en-GB" dirty="0" err="1"/>
              <a:t>Amami</a:t>
            </a:r>
            <a:r>
              <a:rPr lang="en-GB" dirty="0"/>
              <a:t> rabbits), we can instead use </a:t>
            </a:r>
            <a:r>
              <a:rPr lang="en-GB" b="1" i="1" dirty="0">
                <a:solidFill>
                  <a:srgbClr val="7030A0"/>
                </a:solidFill>
              </a:rPr>
              <a:t>Matrix Models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0D037E00-2825-4FFA-9F76-20A4B535C24B}"/>
              </a:ext>
            </a:extLst>
          </p:cNvPr>
          <p:cNvSpPr/>
          <p:nvPr/>
        </p:nvSpPr>
        <p:spPr>
          <a:xfrm>
            <a:off x="4695902" y="113262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100356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a forest&#10;&#10;Description automatically generated with low confidence">
            <a:extLst>
              <a:ext uri="{FF2B5EF4-FFF2-40B4-BE49-F238E27FC236}">
                <a16:creationId xmlns:a16="http://schemas.microsoft.com/office/drawing/2014/main" id="{1AF72AD1-6E5B-4B8C-BB1F-1775C268D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7" r="41355"/>
          <a:stretch/>
        </p:blipFill>
        <p:spPr>
          <a:xfrm>
            <a:off x="7329182" y="4329566"/>
            <a:ext cx="1830405" cy="1884656"/>
          </a:xfrm>
          <a:prstGeom prst="ellipse">
            <a:avLst/>
          </a:prstGeom>
        </p:spPr>
      </p:pic>
      <p:pic>
        <p:nvPicPr>
          <p:cNvPr id="7" name="Picture 6" descr="A picture containing reptile, snake, outdoor&#10;&#10;Description automatically generated">
            <a:extLst>
              <a:ext uri="{FF2B5EF4-FFF2-40B4-BE49-F238E27FC236}">
                <a16:creationId xmlns:a16="http://schemas.microsoft.com/office/drawing/2014/main" id="{68BDA490-580C-4BEC-82CE-3BCCA6C29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042" y="2185665"/>
            <a:ext cx="1830404" cy="1884656"/>
          </a:xfrm>
          <a:prstGeom prst="ellipse">
            <a:avLst/>
          </a:prstGeom>
        </p:spPr>
      </p:pic>
      <p:pic>
        <p:nvPicPr>
          <p:cNvPr id="9" name="Picture 8" descr="A picture containing ground, outdoor, mammal, mongoose&#10;&#10;Description automatically generated">
            <a:extLst>
              <a:ext uri="{FF2B5EF4-FFF2-40B4-BE49-F238E27FC236}">
                <a16:creationId xmlns:a16="http://schemas.microsoft.com/office/drawing/2014/main" id="{75993D66-129F-4E03-84A3-B4BC8E86F2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7" r="17463"/>
          <a:stretch/>
        </p:blipFill>
        <p:spPr>
          <a:xfrm>
            <a:off x="5021807" y="2185665"/>
            <a:ext cx="1830404" cy="1884656"/>
          </a:xfrm>
          <a:prstGeom prst="ellipse">
            <a:avLst/>
          </a:prstGeom>
        </p:spPr>
      </p:pic>
      <p:pic>
        <p:nvPicPr>
          <p:cNvPr id="13" name="Picture 12" descr="A picture containing tree, outdoor, mammal, plant&#10;&#10;Description automatically generated">
            <a:extLst>
              <a:ext uri="{FF2B5EF4-FFF2-40B4-BE49-F238E27FC236}">
                <a16:creationId xmlns:a16="http://schemas.microsoft.com/office/drawing/2014/main" id="{28CFB853-871F-44AE-BF5C-510D0B253D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3" r="14795"/>
          <a:stretch/>
        </p:blipFill>
        <p:spPr>
          <a:xfrm>
            <a:off x="2907178" y="144388"/>
            <a:ext cx="1830405" cy="1884657"/>
          </a:xfrm>
          <a:prstGeom prst="ellipse">
            <a:avLst/>
          </a:prstGeom>
        </p:spPr>
      </p:pic>
      <p:pic>
        <p:nvPicPr>
          <p:cNvPr id="15" name="Picture 14" descr="A person holding a dog&#10;&#10;Description automatically generated with medium confidence">
            <a:extLst>
              <a:ext uri="{FF2B5EF4-FFF2-40B4-BE49-F238E27FC236}">
                <a16:creationId xmlns:a16="http://schemas.microsoft.com/office/drawing/2014/main" id="{CE30AA47-1937-4DC0-817C-B97D65099F5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2" r="19111"/>
          <a:stretch/>
        </p:blipFill>
        <p:spPr>
          <a:xfrm>
            <a:off x="7478437" y="144388"/>
            <a:ext cx="1830405" cy="1975282"/>
          </a:xfrm>
          <a:prstGeom prst="ellipse">
            <a:avLst/>
          </a:prstGeom>
        </p:spPr>
      </p:pic>
      <p:pic>
        <p:nvPicPr>
          <p:cNvPr id="17" name="Picture 16" descr="A collage of dogs&#10;&#10;Description automatically generated with low confidence">
            <a:extLst>
              <a:ext uri="{FF2B5EF4-FFF2-40B4-BE49-F238E27FC236}">
                <a16:creationId xmlns:a16="http://schemas.microsoft.com/office/drawing/2014/main" id="{E630EBF3-F02B-424E-AF3D-80880867E4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54" y="2185665"/>
            <a:ext cx="1884656" cy="1884656"/>
          </a:xfrm>
          <a:prstGeom prst="ellipse">
            <a:avLst/>
          </a:prstGeom>
        </p:spPr>
      </p:pic>
      <p:pic>
        <p:nvPicPr>
          <p:cNvPr id="19" name="Picture 18" descr="A picture containing tree, water, outdoor, sky&#10;&#10;Description automatically generated">
            <a:extLst>
              <a:ext uri="{FF2B5EF4-FFF2-40B4-BE49-F238E27FC236}">
                <a16:creationId xmlns:a16="http://schemas.microsoft.com/office/drawing/2014/main" id="{49FDBA9A-D7F5-449D-A50A-C80F62A30E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389" y="4327478"/>
            <a:ext cx="2828452" cy="1886744"/>
          </a:xfrm>
          <a:prstGeom prst="round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B44415-8604-4816-9660-58CE94BA769C}"/>
              </a:ext>
            </a:extLst>
          </p:cNvPr>
          <p:cNvCxnSpPr/>
          <p:nvPr/>
        </p:nvCxnSpPr>
        <p:spPr>
          <a:xfrm flipH="1">
            <a:off x="5361841" y="5269806"/>
            <a:ext cx="1967341" cy="104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536D740-F242-4CAE-8B5E-A94E01364D26}"/>
              </a:ext>
            </a:extLst>
          </p:cNvPr>
          <p:cNvCxnSpPr>
            <a:stCxn id="7" idx="3"/>
            <a:endCxn id="5" idx="7"/>
          </p:cNvCxnSpPr>
          <p:nvPr/>
        </p:nvCxnSpPr>
        <p:spPr>
          <a:xfrm flipH="1">
            <a:off x="8891530" y="3794320"/>
            <a:ext cx="1505568" cy="81124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A3CF16C-4959-492E-89A8-74E898DADEEC}"/>
              </a:ext>
            </a:extLst>
          </p:cNvPr>
          <p:cNvCxnSpPr>
            <a:cxnSpLocks/>
            <a:stCxn id="19" idx="0"/>
            <a:endCxn id="9" idx="3"/>
          </p:cNvCxnSpPr>
          <p:nvPr/>
        </p:nvCxnSpPr>
        <p:spPr>
          <a:xfrm flipV="1">
            <a:off x="3947615" y="3794320"/>
            <a:ext cx="1342248" cy="533158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728DD67-9198-4D84-BD37-5548222A509E}"/>
              </a:ext>
            </a:extLst>
          </p:cNvPr>
          <p:cNvCxnSpPr>
            <a:stCxn id="9" idx="6"/>
            <a:endCxn id="7" idx="2"/>
          </p:cNvCxnSpPr>
          <p:nvPr/>
        </p:nvCxnSpPr>
        <p:spPr>
          <a:xfrm>
            <a:off x="6852211" y="3127993"/>
            <a:ext cx="3276831" cy="0"/>
          </a:xfrm>
          <a:prstGeom prst="straightConnector1">
            <a:avLst/>
          </a:prstGeom>
          <a:ln w="38100">
            <a:solidFill>
              <a:srgbClr val="7030A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2EB474A-7CFC-412A-AEE6-6B46FD482092}"/>
              </a:ext>
            </a:extLst>
          </p:cNvPr>
          <p:cNvCxnSpPr>
            <a:stCxn id="9" idx="1"/>
            <a:endCxn id="13" idx="5"/>
          </p:cNvCxnSpPr>
          <p:nvPr/>
        </p:nvCxnSpPr>
        <p:spPr>
          <a:xfrm flipH="1" flipV="1">
            <a:off x="4469526" y="1753043"/>
            <a:ext cx="820337" cy="70862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6ED7580-2436-4BBD-AB45-A50F7A25DAAA}"/>
              </a:ext>
            </a:extLst>
          </p:cNvPr>
          <p:cNvCxnSpPr>
            <a:stCxn id="13" idx="3"/>
            <a:endCxn id="17" idx="7"/>
          </p:cNvCxnSpPr>
          <p:nvPr/>
        </p:nvCxnSpPr>
        <p:spPr>
          <a:xfrm flipH="1">
            <a:off x="1841209" y="1753043"/>
            <a:ext cx="1334026" cy="70862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A22F0B8-BEE0-4B47-8EC2-3322D1E9B51C}"/>
              </a:ext>
            </a:extLst>
          </p:cNvPr>
          <p:cNvCxnSpPr>
            <a:stCxn id="17" idx="5"/>
            <a:endCxn id="19" idx="1"/>
          </p:cNvCxnSpPr>
          <p:nvPr/>
        </p:nvCxnSpPr>
        <p:spPr>
          <a:xfrm>
            <a:off x="1841209" y="3794320"/>
            <a:ext cx="692180" cy="147653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EAFB183B-4270-4F03-A019-78678E3174B3}"/>
              </a:ext>
            </a:extLst>
          </p:cNvPr>
          <p:cNvCxnSpPr>
            <a:stCxn id="19" idx="0"/>
          </p:cNvCxnSpPr>
          <p:nvPr/>
        </p:nvCxnSpPr>
        <p:spPr>
          <a:xfrm rot="5400000" flipH="1" flipV="1">
            <a:off x="4081815" y="930856"/>
            <a:ext cx="3262423" cy="3530822"/>
          </a:xfrm>
          <a:prstGeom prst="curvedConnector2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699C80D-9F66-4211-9C0A-94D5F9EDE8C0}"/>
              </a:ext>
            </a:extLst>
          </p:cNvPr>
          <p:cNvCxnSpPr>
            <a:stCxn id="15" idx="3"/>
            <a:endCxn id="9" idx="7"/>
          </p:cNvCxnSpPr>
          <p:nvPr/>
        </p:nvCxnSpPr>
        <p:spPr>
          <a:xfrm flipH="1">
            <a:off x="6584155" y="1830397"/>
            <a:ext cx="1162339" cy="63126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799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061A7-88DE-4B97-BE14-1F183C9DB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we have so far: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2CB20-58FE-487E-89A7-44D3B544A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34957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Abundance estimates of an </a:t>
            </a:r>
            <a:r>
              <a:rPr lang="en-GB" dirty="0" err="1"/>
              <a:t>Amami</a:t>
            </a:r>
            <a:r>
              <a:rPr lang="en-GB" dirty="0"/>
              <a:t> rabbit population over 3 </a:t>
            </a:r>
            <a:r>
              <a:rPr lang="en-GB" dirty="0" err="1"/>
              <a:t>occassions</a:t>
            </a:r>
            <a:endParaRPr lang="en-GB" dirty="0"/>
          </a:p>
          <a:p>
            <a:pPr lvl="1"/>
            <a:r>
              <a:rPr lang="en-GB" dirty="0"/>
              <a:t>1965, 1982, 2015</a:t>
            </a:r>
          </a:p>
          <a:p>
            <a:r>
              <a:rPr lang="en-GB" dirty="0"/>
              <a:t>Survival estimates of an </a:t>
            </a:r>
            <a:r>
              <a:rPr lang="en-GB" dirty="0" err="1"/>
              <a:t>Amami</a:t>
            </a:r>
            <a:r>
              <a:rPr lang="en-GB" dirty="0"/>
              <a:t> rabbits population</a:t>
            </a:r>
          </a:p>
          <a:p>
            <a:pPr lvl="1"/>
            <a:r>
              <a:rPr lang="en-GB" dirty="0"/>
              <a:t>Survival recovered with control of mongoose, but still declining</a:t>
            </a:r>
          </a:p>
          <a:p>
            <a:r>
              <a:rPr lang="en-GB" dirty="0"/>
              <a:t>Occupancy models of Java mongoose</a:t>
            </a:r>
          </a:p>
          <a:p>
            <a:pPr lvl="1"/>
            <a:r>
              <a:rPr lang="en-GB" dirty="0"/>
              <a:t>Showing fewer sites are occupied by mongoose overtime, suggesting control is effective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4D124A-386D-48FF-9AFB-824D2C132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402" y="1296349"/>
            <a:ext cx="4493112" cy="54098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E8DA76-155F-4294-A8EB-8D4DEA0D7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169" y="1296348"/>
            <a:ext cx="4474345" cy="54098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E1BFD5-6B66-4FBD-A6CC-795A946C31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9566" y="1689351"/>
            <a:ext cx="4723550" cy="4351338"/>
          </a:xfrm>
          <a:prstGeom prst="rect">
            <a:avLst/>
          </a:prstGeom>
        </p:spPr>
      </p:pic>
      <p:sp>
        <p:nvSpPr>
          <p:cNvPr id="7" name="Google Shape;57;p13">
            <a:extLst>
              <a:ext uri="{FF2B5EF4-FFF2-40B4-BE49-F238E27FC236}">
                <a16:creationId xmlns:a16="http://schemas.microsoft.com/office/drawing/2014/main" id="{AAEA3FEE-245E-4FD4-93CE-4EB2F0B3E442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06E03C-4AC0-4135-8067-E5E00210810B}"/>
              </a:ext>
            </a:extLst>
          </p:cNvPr>
          <p:cNvSpPr txBox="1"/>
          <p:nvPr/>
        </p:nvSpPr>
        <p:spPr>
          <a:xfrm>
            <a:off x="1321476" y="2459504"/>
            <a:ext cx="9371476" cy="193899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sz="6000" dirty="0"/>
              <a:t>Will </a:t>
            </a:r>
            <a:r>
              <a:rPr lang="en-GB" sz="6000" dirty="0" err="1"/>
              <a:t>Amami</a:t>
            </a:r>
            <a:r>
              <a:rPr lang="en-GB" sz="6000" dirty="0"/>
              <a:t> rabbits go extinct</a:t>
            </a:r>
            <a:br>
              <a:rPr lang="en-GB" sz="6000" dirty="0"/>
            </a:br>
            <a:r>
              <a:rPr lang="en-GB" sz="6000" dirty="0"/>
              <a:t>or take over the world?</a:t>
            </a:r>
          </a:p>
        </p:txBody>
      </p:sp>
    </p:spTree>
    <p:extLst>
      <p:ext uri="{BB962C8B-B14F-4D97-AF65-F5344CB8AC3E}">
        <p14:creationId xmlns:p14="http://schemas.microsoft.com/office/powerpoint/2010/main" val="2120819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60DF8-7071-49A5-A3D1-7B47CFA5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6613178" cy="1325563"/>
          </a:xfrm>
        </p:spPr>
        <p:txBody>
          <a:bodyPr/>
          <a:lstStyle/>
          <a:p>
            <a:pPr algn="ctr"/>
            <a:r>
              <a:rPr lang="en-GB" dirty="0"/>
              <a:t>Les </a:t>
            </a:r>
            <a:r>
              <a:rPr lang="en-GB" dirty="0" err="1"/>
              <a:t>Prophéties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A1491-96D5-47A3-BA46-203A5DC8B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0113"/>
            <a:ext cx="5473823" cy="4965793"/>
          </a:xfrm>
        </p:spPr>
        <p:txBody>
          <a:bodyPr>
            <a:normAutofit lnSpcReduction="10000"/>
          </a:bodyPr>
          <a:lstStyle/>
          <a:p>
            <a:r>
              <a:rPr lang="en-GB" dirty="0"/>
              <a:t>Michel de </a:t>
            </a:r>
            <a:r>
              <a:rPr lang="en-GB" dirty="0" err="1"/>
              <a:t>Nostredam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Dec 1503 – July 1566</a:t>
            </a:r>
          </a:p>
          <a:p>
            <a:r>
              <a:rPr lang="en-GB" dirty="0"/>
              <a:t>Astrologer, physician and </a:t>
            </a:r>
            <a:r>
              <a:rPr lang="en-GB" b="1" i="1" dirty="0"/>
              <a:t>seer</a:t>
            </a:r>
          </a:p>
          <a:p>
            <a:r>
              <a:rPr lang="en-GB" dirty="0"/>
              <a:t>Could peak into the future and make predictions of future events</a:t>
            </a:r>
          </a:p>
          <a:p>
            <a:r>
              <a:rPr lang="en-GB" dirty="0"/>
              <a:t>Correctly predicted rise of Napoleon, Hitler, Hiroshima &amp; Nagasaki bombings etc.</a:t>
            </a:r>
          </a:p>
          <a:p>
            <a:r>
              <a:rPr lang="en-GB" dirty="0"/>
              <a:t>Except he didn’t, people just said he predicted those things or “</a:t>
            </a:r>
            <a:r>
              <a:rPr lang="en-GB" dirty="0" err="1"/>
              <a:t>postdictions</a:t>
            </a:r>
            <a:r>
              <a:rPr lang="en-GB" dirty="0"/>
              <a:t>” </a:t>
            </a:r>
          </a:p>
          <a:p>
            <a:pPr lvl="1"/>
            <a:r>
              <a:rPr lang="en-GB" dirty="0"/>
              <a:t>(</a:t>
            </a:r>
            <a:r>
              <a:rPr lang="en-GB" i="1" dirty="0"/>
              <a:t>a posteriori </a:t>
            </a:r>
            <a:r>
              <a:rPr lang="en-GB" dirty="0"/>
              <a:t>hypotheses)</a:t>
            </a:r>
          </a:p>
        </p:txBody>
      </p:sp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ACDE66ED-366F-4E8B-8E3A-7E73E3443F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178" y="0"/>
            <a:ext cx="5578822" cy="6858000"/>
          </a:xfrm>
          <a:prstGeom prst="rect">
            <a:avLst/>
          </a:prstGeom>
        </p:spPr>
      </p:pic>
      <p:sp>
        <p:nvSpPr>
          <p:cNvPr id="8" name="Google Shape;84;p16">
            <a:extLst>
              <a:ext uri="{FF2B5EF4-FFF2-40B4-BE49-F238E27FC236}">
                <a16:creationId xmlns:a16="http://schemas.microsoft.com/office/drawing/2014/main" id="{5BA62922-1263-4A1C-B750-62E838DC8709}"/>
              </a:ext>
            </a:extLst>
          </p:cNvPr>
          <p:cNvSpPr/>
          <p:nvPr/>
        </p:nvSpPr>
        <p:spPr>
          <a:xfrm>
            <a:off x="1995276" y="14135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535977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D5000-5AAF-4D62-B318-8EE4DAE7A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We will become scientific </a:t>
            </a:r>
            <a:r>
              <a:rPr lang="en-GB" i="1" dirty="0" err="1"/>
              <a:t>Nostrodamii</a:t>
            </a:r>
            <a:endParaRPr lang="en-GB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22A7C-BF10-4873-87CF-45EA38D6E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5542280" cy="4852193"/>
          </a:xfrm>
        </p:spPr>
        <p:txBody>
          <a:bodyPr>
            <a:normAutofit/>
          </a:bodyPr>
          <a:lstStyle/>
          <a:p>
            <a:r>
              <a:rPr lang="en-GB" dirty="0"/>
              <a:t>We’re going to make scientific predictions</a:t>
            </a:r>
          </a:p>
          <a:p>
            <a:r>
              <a:rPr lang="en-GB" dirty="0"/>
              <a:t>I.e. Possible future scenarios which may be true</a:t>
            </a:r>
          </a:p>
          <a:p>
            <a:pPr lvl="1"/>
            <a:r>
              <a:rPr lang="en-GB" dirty="0"/>
              <a:t>“The garden of forking paths”</a:t>
            </a:r>
          </a:p>
          <a:p>
            <a:pPr lvl="1"/>
            <a:r>
              <a:rPr lang="en-GB" dirty="0"/>
              <a:t>Book about alternative futures </a:t>
            </a:r>
          </a:p>
          <a:p>
            <a:r>
              <a:rPr lang="en-GB" dirty="0"/>
              <a:t>Because we want to be responsible </a:t>
            </a:r>
            <a:r>
              <a:rPr lang="en-GB" b="1" i="1" dirty="0"/>
              <a:t>seers</a:t>
            </a:r>
            <a:r>
              <a:rPr lang="en-GB" dirty="0"/>
              <a:t> we will outline alternative futures</a:t>
            </a:r>
          </a:p>
          <a:p>
            <a:r>
              <a:rPr lang="en-GB" dirty="0"/>
              <a:t>Just like the IPCC does with climate projections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8C8DE5E4-CC0C-476C-8E7D-F3B2A8E72D21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279EA897-E1B2-401A-B60B-302EBF1DF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080" y="1343818"/>
            <a:ext cx="3810000" cy="5334000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15ABC35F-429A-47A7-B8D2-AF1483651D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312" y="2070894"/>
            <a:ext cx="5834768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370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1D931-095E-41E3-86F8-78341D724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Step 1 to become Nostradamus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9A4CA-C899-4CEE-9C22-F71659E07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GB" dirty="0"/>
              <a:t>To know what will happen in the future,</a:t>
            </a:r>
          </a:p>
          <a:p>
            <a:r>
              <a:rPr lang="en-GB" dirty="0"/>
              <a:t>We must know the current state of the world;</a:t>
            </a:r>
          </a:p>
          <a:p>
            <a:r>
              <a:rPr lang="en-GB" dirty="0"/>
              <a:t>Population sizes</a:t>
            </a:r>
          </a:p>
          <a:p>
            <a:pPr lvl="1"/>
            <a:r>
              <a:rPr lang="en-GB" dirty="0"/>
              <a:t>Closed CMR</a:t>
            </a:r>
          </a:p>
          <a:p>
            <a:r>
              <a:rPr lang="en-GB" dirty="0"/>
              <a:t>Population growth rate</a:t>
            </a:r>
          </a:p>
          <a:p>
            <a:pPr lvl="1"/>
            <a:r>
              <a:rPr lang="en-GB" dirty="0"/>
              <a:t>This lecture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C8A97D8C-36F9-44F2-83DE-95BC7E6B9BF8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2B82B66E-02AA-4A4E-AE49-A0B9BC88F2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312" y="2070894"/>
            <a:ext cx="5834768" cy="3860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5EB580C-81F4-47C7-83CE-83C59BA8DADE}"/>
              </a:ext>
            </a:extLst>
          </p:cNvPr>
          <p:cNvSpPr/>
          <p:nvPr/>
        </p:nvSpPr>
        <p:spPr>
          <a:xfrm>
            <a:off x="7000240" y="4602480"/>
            <a:ext cx="1656080" cy="619760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341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0E1ED54-7AA3-4AEC-86B9-EB171C6138C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0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What will our population size be at </a:t>
                </a:r>
                <a14:m>
                  <m:oMath xmlns:m="http://schemas.openxmlformats.org/officeDocument/2006/math">
                    <m:r>
                      <a:rPr lang="en-GB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GB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+1</m:t>
                    </m:r>
                  </m:oMath>
                </a14:m>
                <a:r>
                  <a:rPr lang="en-GB" dirty="0"/>
                  <a:t>?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0E1ED54-7AA3-4AEC-86B9-EB171C6138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0"/>
                <a:ext cx="121920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55FB1A4-F810-4F06-A85E-A1DF2A30D1D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118173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660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GB" sz="4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66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4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GB" sz="4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𝐵</m:t>
                      </m:r>
                      <m:r>
                        <a:rPr lang="en-GB" sz="4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n-GB" sz="4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𝐷</m:t>
                      </m:r>
                      <m:r>
                        <a:rPr lang="en-GB" sz="4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GB" sz="4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𝐼</m:t>
                      </m:r>
                      <m:r>
                        <a:rPr lang="en-GB" sz="4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n-GB" sz="4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𝐸</m:t>
                      </m:r>
                    </m:oMath>
                  </m:oMathPara>
                </a14:m>
                <a:endParaRPr lang="en-GB" sz="6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55FB1A4-F810-4F06-A85E-A1DF2A30D1D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1181735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DD286A28-48AB-47E6-8C63-E9ED100A66CB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4A7DB2B-CF02-4EF1-B76E-7F11BFE04E1F}"/>
              </a:ext>
            </a:extLst>
          </p:cNvPr>
          <p:cNvGrpSpPr/>
          <p:nvPr/>
        </p:nvGrpSpPr>
        <p:grpSpPr>
          <a:xfrm>
            <a:off x="1235749" y="2854960"/>
            <a:ext cx="2148840" cy="1606569"/>
            <a:chOff x="1235749" y="2854960"/>
            <a:chExt cx="2148840" cy="160656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CCD6EEB-D893-48AB-B705-8F4038CEC067}"/>
                </a:ext>
              </a:extLst>
            </p:cNvPr>
            <p:cNvSpPr txBox="1"/>
            <p:nvPr/>
          </p:nvSpPr>
          <p:spPr>
            <a:xfrm flipH="1">
              <a:off x="1235749" y="3507422"/>
              <a:ext cx="2148840" cy="954107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Population size next year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AA65645-F9A6-4AB7-BC82-5A13B6BADE35}"/>
                </a:ext>
              </a:extLst>
            </p:cNvPr>
            <p:cNvCxnSpPr>
              <a:endCxn id="5" idx="0"/>
            </p:cNvCxnSpPr>
            <p:nvPr/>
          </p:nvCxnSpPr>
          <p:spPr>
            <a:xfrm flipH="1">
              <a:off x="2310169" y="2854960"/>
              <a:ext cx="676871" cy="652462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18849E80-361A-4053-BDC4-26741D5DD5A2}"/>
              </a:ext>
            </a:extLst>
          </p:cNvPr>
          <p:cNvSpPr/>
          <p:nvPr/>
        </p:nvSpPr>
        <p:spPr>
          <a:xfrm>
            <a:off x="4314936" y="1856146"/>
            <a:ext cx="1029223" cy="9347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D46430-F1F8-478F-B982-15997F5DA950}"/>
              </a:ext>
            </a:extLst>
          </p:cNvPr>
          <p:cNvSpPr/>
          <p:nvPr/>
        </p:nvSpPr>
        <p:spPr>
          <a:xfrm>
            <a:off x="5344159" y="1978066"/>
            <a:ext cx="1029217" cy="9347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472CB8-9CD6-4DFA-817D-6C3FAACF0F30}"/>
              </a:ext>
            </a:extLst>
          </p:cNvPr>
          <p:cNvSpPr/>
          <p:nvPr/>
        </p:nvSpPr>
        <p:spPr>
          <a:xfrm>
            <a:off x="6430492" y="1856146"/>
            <a:ext cx="1135447" cy="9347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CAD4D8-6D9B-41DB-B90E-3F0A1F6BC74B}"/>
              </a:ext>
            </a:extLst>
          </p:cNvPr>
          <p:cNvSpPr/>
          <p:nvPr/>
        </p:nvSpPr>
        <p:spPr>
          <a:xfrm>
            <a:off x="7631738" y="1853528"/>
            <a:ext cx="929299" cy="9347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7F975A-9DA9-42CA-B3A2-01AE5D4D7377}"/>
              </a:ext>
            </a:extLst>
          </p:cNvPr>
          <p:cNvSpPr/>
          <p:nvPr/>
        </p:nvSpPr>
        <p:spPr>
          <a:xfrm>
            <a:off x="8690174" y="1853528"/>
            <a:ext cx="1169661" cy="9347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1F2719E-37AD-4637-852C-6442E8562885}"/>
              </a:ext>
            </a:extLst>
          </p:cNvPr>
          <p:cNvGrpSpPr/>
          <p:nvPr/>
        </p:nvGrpSpPr>
        <p:grpSpPr>
          <a:xfrm>
            <a:off x="3646881" y="2854960"/>
            <a:ext cx="2098041" cy="3152734"/>
            <a:chOff x="3646881" y="2854960"/>
            <a:chExt cx="2098041" cy="315273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DAB711A-C1A9-41B2-BB7C-86C18AB083A3}"/>
                </a:ext>
              </a:extLst>
            </p:cNvPr>
            <p:cNvSpPr txBox="1"/>
            <p:nvPr/>
          </p:nvSpPr>
          <p:spPr>
            <a:xfrm flipH="1">
              <a:off x="3646881" y="5053587"/>
              <a:ext cx="2098041" cy="954107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Population in current year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8498543D-2974-487B-AA72-EC5216B5813C}"/>
                </a:ext>
              </a:extLst>
            </p:cNvPr>
            <p:cNvCxnSpPr>
              <a:endCxn id="6" idx="0"/>
            </p:cNvCxnSpPr>
            <p:nvPr/>
          </p:nvCxnSpPr>
          <p:spPr>
            <a:xfrm flipH="1">
              <a:off x="4695901" y="2854960"/>
              <a:ext cx="119939" cy="2198627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F6C1869-55F6-4DE9-9412-B758C39A8302}"/>
              </a:ext>
            </a:extLst>
          </p:cNvPr>
          <p:cNvGrpSpPr/>
          <p:nvPr/>
        </p:nvGrpSpPr>
        <p:grpSpPr>
          <a:xfrm>
            <a:off x="5046979" y="2854960"/>
            <a:ext cx="2098041" cy="1606568"/>
            <a:chOff x="5046979" y="2854960"/>
            <a:chExt cx="2098041" cy="16065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44C2291-FA03-42C2-8160-A354B6F46552}"/>
                </a:ext>
              </a:extLst>
            </p:cNvPr>
            <p:cNvSpPr txBox="1"/>
            <p:nvPr/>
          </p:nvSpPr>
          <p:spPr>
            <a:xfrm flipH="1">
              <a:off x="5046979" y="3507421"/>
              <a:ext cx="2098041" cy="954107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Number of births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93ED1C8-4D04-4E8F-868D-C345409E8F52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>
              <a:off x="6095999" y="2854960"/>
              <a:ext cx="0" cy="652461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E2E636E-EA95-4196-989E-AA9024489BC0}"/>
              </a:ext>
            </a:extLst>
          </p:cNvPr>
          <p:cNvGrpSpPr/>
          <p:nvPr/>
        </p:nvGrpSpPr>
        <p:grpSpPr>
          <a:xfrm>
            <a:off x="6269506" y="2854959"/>
            <a:ext cx="2098041" cy="3152735"/>
            <a:chOff x="6269506" y="2854959"/>
            <a:chExt cx="2098041" cy="315273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C91726-6542-4CC1-9EE3-4BBD05A3FECD}"/>
                </a:ext>
              </a:extLst>
            </p:cNvPr>
            <p:cNvSpPr txBox="1"/>
            <p:nvPr/>
          </p:nvSpPr>
          <p:spPr>
            <a:xfrm flipH="1">
              <a:off x="6269506" y="5053587"/>
              <a:ext cx="2098041" cy="954107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Number of deaths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91BCE6F-5019-468D-964E-049AE1D7D827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 flipH="1">
              <a:off x="7318526" y="2854959"/>
              <a:ext cx="2" cy="2198628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61DFB6-2A22-48E6-A945-A7E6EFB07CCB}"/>
              </a:ext>
            </a:extLst>
          </p:cNvPr>
          <p:cNvGrpSpPr/>
          <p:nvPr/>
        </p:nvGrpSpPr>
        <p:grpSpPr>
          <a:xfrm>
            <a:off x="7656346" y="2854959"/>
            <a:ext cx="2098041" cy="1606568"/>
            <a:chOff x="7656346" y="2854959"/>
            <a:chExt cx="2098041" cy="160656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268D9F3-6A1E-4C78-A586-E5F78EE95452}"/>
                </a:ext>
              </a:extLst>
            </p:cNvPr>
            <p:cNvSpPr txBox="1"/>
            <p:nvPr/>
          </p:nvSpPr>
          <p:spPr>
            <a:xfrm flipH="1">
              <a:off x="7656346" y="3507420"/>
              <a:ext cx="2098041" cy="954107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Number of immigrants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C5680BEE-0EBF-4E98-A6E2-2638514BF1EC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>
              <a:off x="8387866" y="2854959"/>
              <a:ext cx="317500" cy="652461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12746DB-3F52-47F4-9A05-14ACB8115935}"/>
              </a:ext>
            </a:extLst>
          </p:cNvPr>
          <p:cNvGrpSpPr/>
          <p:nvPr/>
        </p:nvGrpSpPr>
        <p:grpSpPr>
          <a:xfrm>
            <a:off x="9076206" y="2397760"/>
            <a:ext cx="2098041" cy="3609933"/>
            <a:chOff x="9076206" y="2397760"/>
            <a:chExt cx="2098041" cy="360993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FCF42D6-80E6-4DB9-AD16-1234DCD9BAD8}"/>
                </a:ext>
              </a:extLst>
            </p:cNvPr>
            <p:cNvSpPr txBox="1"/>
            <p:nvPr/>
          </p:nvSpPr>
          <p:spPr>
            <a:xfrm flipH="1">
              <a:off x="9076206" y="5053586"/>
              <a:ext cx="2098041" cy="954107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Number of emigrants</a:t>
              </a: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8612C58-30EE-4578-B0BD-3F2DC0770C11}"/>
                </a:ext>
              </a:extLst>
            </p:cNvPr>
            <p:cNvSpPr/>
            <p:nvPr/>
          </p:nvSpPr>
          <p:spPr>
            <a:xfrm>
              <a:off x="9753600" y="2397760"/>
              <a:ext cx="536774" cy="2631440"/>
            </a:xfrm>
            <a:custGeom>
              <a:avLst/>
              <a:gdLst>
                <a:gd name="connsiteX0" fmla="*/ 0 w 536774"/>
                <a:gd name="connsiteY0" fmla="*/ 0 h 2631440"/>
                <a:gd name="connsiteX1" fmla="*/ 497840 w 536774"/>
                <a:gd name="connsiteY1" fmla="*/ 1137920 h 2631440"/>
                <a:gd name="connsiteX2" fmla="*/ 467360 w 536774"/>
                <a:gd name="connsiteY2" fmla="*/ 2631440 h 263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6774" h="2631440">
                  <a:moveTo>
                    <a:pt x="0" y="0"/>
                  </a:moveTo>
                  <a:cubicBezTo>
                    <a:pt x="209973" y="349673"/>
                    <a:pt x="419947" y="699347"/>
                    <a:pt x="497840" y="1137920"/>
                  </a:cubicBezTo>
                  <a:cubicBezTo>
                    <a:pt x="575733" y="1576493"/>
                    <a:pt x="521546" y="2103966"/>
                    <a:pt x="467360" y="2631440"/>
                  </a:cubicBezTo>
                </a:path>
              </a:pathLst>
            </a:cu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452003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" grpId="0" animBg="1"/>
      <p:bldP spid="14" grpId="0" animBg="1"/>
      <p:bldP spid="15" grpId="0" animBg="1"/>
      <p:bldP spid="16" grpId="0" animBg="1"/>
      <p:bldP spid="16" grpId="1" animBg="1"/>
      <p:bldP spid="17" grpId="0" animBg="1"/>
      <p:bldP spid="1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59A3B3B-D607-40D2-88FF-126C72C229E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How does our species grow (</a:t>
                </a:r>
                <a14:m>
                  <m:oMath xmlns:m="http://schemas.openxmlformats.org/officeDocument/2006/math">
                    <m:r>
                      <a:rPr lang="en-GB" sz="44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𝐵</m:t>
                    </m:r>
                  </m:oMath>
                </a14:m>
                <a:r>
                  <a:rPr lang="en-GB" dirty="0"/>
                  <a:t>)?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59A3B3B-D607-40D2-88FF-126C72C229E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D0709-3A34-45F1-8457-9D563F5A1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2948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Exponential growth</a:t>
            </a:r>
          </a:p>
          <a:p>
            <a:pPr lvl="1"/>
            <a:r>
              <a:rPr lang="en-GB" dirty="0"/>
              <a:t>No distinct breeding season</a:t>
            </a:r>
          </a:p>
          <a:p>
            <a:pPr lvl="1"/>
            <a:r>
              <a:rPr lang="en-GB" dirty="0"/>
              <a:t>Population increase continuously throughout year</a:t>
            </a:r>
          </a:p>
          <a:p>
            <a:pPr lvl="1"/>
            <a:r>
              <a:rPr lang="en-GB" dirty="0"/>
              <a:t>Young added at any point in time</a:t>
            </a:r>
          </a:p>
          <a:p>
            <a:r>
              <a:rPr lang="en-GB" dirty="0"/>
              <a:t>Geometric growth</a:t>
            </a:r>
          </a:p>
          <a:p>
            <a:pPr lvl="1"/>
            <a:r>
              <a:rPr lang="en-GB" dirty="0"/>
              <a:t>Distinct breeding season</a:t>
            </a:r>
          </a:p>
          <a:p>
            <a:pPr lvl="1"/>
            <a:r>
              <a:rPr lang="en-GB" dirty="0"/>
              <a:t>(Or non-overlapping generations)</a:t>
            </a:r>
          </a:p>
          <a:p>
            <a:pPr lvl="1"/>
            <a:r>
              <a:rPr lang="en-GB" dirty="0"/>
              <a:t>Young added at specific points in time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5455E95D-CF51-4BFD-81BB-65D6978FB3FC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7" name="Picture 6" descr="A crowd of people in a street&#10;&#10;Description automatically generated with medium confidence">
            <a:extLst>
              <a:ext uri="{FF2B5EF4-FFF2-40B4-BE49-F238E27FC236}">
                <a16:creationId xmlns:a16="http://schemas.microsoft.com/office/drawing/2014/main" id="{D255826A-E6FE-4555-AAAE-1102FECD81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157" y="2108386"/>
            <a:ext cx="6267843" cy="3173095"/>
          </a:xfrm>
          <a:prstGeom prst="rect">
            <a:avLst/>
          </a:prstGeom>
        </p:spPr>
      </p:pic>
      <p:pic>
        <p:nvPicPr>
          <p:cNvPr id="9" name="Picture 8" descr="A picture containing outdoor, grass, mammal, forest&#10;&#10;Description automatically generated">
            <a:extLst>
              <a:ext uri="{FF2B5EF4-FFF2-40B4-BE49-F238E27FC236}">
                <a16:creationId xmlns:a16="http://schemas.microsoft.com/office/drawing/2014/main" id="{44347DE3-39BE-4296-96D8-B6BDD7C0B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553" y="1343818"/>
            <a:ext cx="5353050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20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1E1D5FF-6A28-4614-858A-D345DE7AAEA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</p:spPr>
            <p:txBody>
              <a:bodyPr/>
              <a:lstStyle/>
              <a:p>
                <a:pPr algn="ctr"/>
                <a:r>
                  <a:rPr lang="en-GB" dirty="0"/>
                  <a:t>Improving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60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4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GB" sz="4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GB" sz="4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  <m:r>
                      <a:rPr lang="en-GB" sz="44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…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1E1D5FF-6A28-4614-858A-D345DE7AAE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18255"/>
                <a:ext cx="12192000" cy="1325563"/>
              </a:xfrm>
              <a:blipFill>
                <a:blip r:embed="rId2"/>
                <a:stretch>
                  <a:fillRect b="-41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0B37E-28FE-4D2B-8A67-99F2CB2D08F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616959"/>
                <a:ext cx="10515600" cy="2560003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𝐵</m:t>
                      </m:r>
                      <m:r>
                        <a:rPr lang="en-GB" sz="3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GB" sz="3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𝑏</m:t>
                      </m:r>
                      <m:r>
                        <a:rPr lang="en-GB" sz="3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5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3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3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sz="5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𝐷</m:t>
                      </m:r>
                      <m:r>
                        <a:rPr lang="en-GB" sz="3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 sz="38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d</m:t>
                      </m:r>
                      <m:r>
                        <a:rPr lang="en-GB" sz="3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5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3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3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Where;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en-GB" dirty="0"/>
                  <a:t> is the </a:t>
                </a:r>
                <a:r>
                  <a:rPr lang="en-GB" i="1" dirty="0"/>
                  <a:t>per capita </a:t>
                </a:r>
                <a:r>
                  <a:rPr lang="en-GB" dirty="0"/>
                  <a:t>birth rate (i.e. probability for an animal to have a babies),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28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d</m:t>
                    </m:r>
                  </m:oMath>
                </a14:m>
                <a:r>
                  <a:rPr lang="en-GB" dirty="0"/>
                  <a:t> is the </a:t>
                </a:r>
                <a:r>
                  <a:rPr lang="en-GB" i="1" dirty="0"/>
                  <a:t>per capita</a:t>
                </a:r>
                <a:r>
                  <a:rPr lang="en-GB" dirty="0"/>
                  <a:t> death rate (i.e. probability for an animal to die)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0B37E-28FE-4D2B-8A67-99F2CB2D08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616959"/>
                <a:ext cx="10515600" cy="2560003"/>
              </a:xfrm>
              <a:blipFill>
                <a:blip r:embed="rId3"/>
                <a:stretch>
                  <a:fillRect l="-928" b="-381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CE8CAAE7-EF85-4786-86F5-626CDC5D021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825625"/>
                <a:ext cx="8387080" cy="118173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6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GB" sz="48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6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48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GB" sz="48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𝐵</m:t>
                      </m:r>
                      <m:r>
                        <a:rPr lang="en-GB" sz="48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n-GB" sz="48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𝐷</m:t>
                      </m:r>
                    </m:oMath>
                  </m:oMathPara>
                </a14:m>
                <a:endParaRPr lang="en-GB" sz="6600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CE8CAAE7-EF85-4786-86F5-626CDC5D02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825625"/>
                <a:ext cx="8387080" cy="118173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274C9120-8DEF-4581-AF53-5C36160E9431}"/>
              </a:ext>
            </a:extLst>
          </p:cNvPr>
          <p:cNvSpPr/>
          <p:nvPr/>
        </p:nvSpPr>
        <p:spPr>
          <a:xfrm>
            <a:off x="4695902" y="113262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BB69B98-7BC9-4394-873D-9F64F8C56A9E}"/>
                  </a:ext>
                </a:extLst>
              </p:cNvPr>
              <p:cNvSpPr txBox="1"/>
              <p:nvPr/>
            </p:nvSpPr>
            <p:spPr>
              <a:xfrm>
                <a:off x="2352040" y="1961412"/>
                <a:ext cx="767080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48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4800" i="1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sz="4800" i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4800" i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sz="4800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GB" sz="4800" i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sz="4800" i="1">
                          <a:latin typeface="Cambria Math" panose="02040503050406030204" pitchFamily="18" charset="0"/>
                        </a:rPr>
                        <m:t>𝑁𝑡</m:t>
                      </m:r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BB69B98-7BC9-4394-873D-9F64F8C56A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2040" y="1961412"/>
                <a:ext cx="7670800" cy="830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/>
              <p:nvPr/>
            </p:nvSpPr>
            <p:spPr>
              <a:xfrm>
                <a:off x="2433320" y="1958285"/>
                <a:ext cx="679196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48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4800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GB" sz="4800" i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5F41CE-4B25-45E4-BE18-E1D5AA42A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3320" y="1958285"/>
                <a:ext cx="6791960" cy="8309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387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build="p"/>
      <p:bldP spid="4" grpId="1" build="allAtOnce"/>
      <p:bldP spid="7" grpId="0"/>
      <p:bldP spid="7" grpId="1"/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</TotalTime>
  <Words>877</Words>
  <Application>Microsoft Office PowerPoint</Application>
  <PresentationFormat>Widescreen</PresentationFormat>
  <Paragraphs>128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Arial</vt:lpstr>
      <vt:lpstr>Cambria Math</vt:lpstr>
      <vt:lpstr>Calibri Light</vt:lpstr>
      <vt:lpstr>Office Theme</vt:lpstr>
      <vt:lpstr>Lecture 4; Matrix models</vt:lpstr>
      <vt:lpstr>PowerPoint Presentation</vt:lpstr>
      <vt:lpstr>What we have so far:</vt:lpstr>
      <vt:lpstr>Les Prophéties</vt:lpstr>
      <vt:lpstr>We will become scientific Nostrodamii</vt:lpstr>
      <vt:lpstr>Step 1 to become Nostradamus</vt:lpstr>
      <vt:lpstr>What will our population size be at t+1?</vt:lpstr>
      <vt:lpstr>How does our species grow (B)?</vt:lpstr>
      <vt:lpstr>Improving N_(t+1)= …</vt:lpstr>
      <vt:lpstr>DIY N_(t+1)</vt:lpstr>
      <vt:lpstr>What about the population size in 10 years?</vt:lpstr>
      <vt:lpstr>Per capita net growth rate</vt:lpstr>
      <vt:lpstr>Updating the geometric growth rate</vt:lpstr>
      <vt:lpstr>Geometric growth rate</vt:lpstr>
      <vt:lpstr>What about the population size in 10 years?</vt:lpstr>
      <vt:lpstr>tl;dr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4; Matrix models</dc:title>
  <dc:creator>Deon Roos</dc:creator>
  <cp:lastModifiedBy>Deon Roos</cp:lastModifiedBy>
  <cp:revision>29</cp:revision>
  <dcterms:created xsi:type="dcterms:W3CDTF">2021-01-22T11:55:31Z</dcterms:created>
  <dcterms:modified xsi:type="dcterms:W3CDTF">2021-02-15T10:50:50Z</dcterms:modified>
</cp:coreProperties>
</file>

<file path=docProps/thumbnail.jpeg>
</file>